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1" r:id="rId1"/>
  </p:sldMasterIdLst>
  <p:notesMasterIdLst>
    <p:notesMasterId r:id="rId17"/>
  </p:notesMasterIdLst>
  <p:handoutMasterIdLst>
    <p:handoutMasterId r:id="rId18"/>
  </p:handoutMasterIdLst>
  <p:sldIdLst>
    <p:sldId id="256" r:id="rId2"/>
    <p:sldId id="257" r:id="rId3"/>
    <p:sldId id="270" r:id="rId4"/>
    <p:sldId id="262" r:id="rId5"/>
    <p:sldId id="263" r:id="rId6"/>
    <p:sldId id="258" r:id="rId7"/>
    <p:sldId id="259" r:id="rId8"/>
    <p:sldId id="260" r:id="rId9"/>
    <p:sldId id="261" r:id="rId10"/>
    <p:sldId id="264" r:id="rId11"/>
    <p:sldId id="265" r:id="rId12"/>
    <p:sldId id="269" r:id="rId13"/>
    <p:sldId id="266" r:id="rId14"/>
    <p:sldId id="267" r:id="rId15"/>
    <p:sldId id="268" r:id="rId1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vide Trivellato" initials="DT" lastIdx="2" clrIdx="0">
    <p:extLst>
      <p:ext uri="{19B8F6BF-5375-455C-9EA6-DF929625EA0E}">
        <p15:presenceInfo xmlns:p15="http://schemas.microsoft.com/office/powerpoint/2012/main" userId="Davide Trivellato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0" autoAdjust="0"/>
    <p:restoredTop sz="94660"/>
  </p:normalViewPr>
  <p:slideViewPr>
    <p:cSldViewPr snapToGrid="0">
      <p:cViewPr varScale="1">
        <p:scale>
          <a:sx n="122" d="100"/>
          <a:sy n="122" d="100"/>
        </p:scale>
        <p:origin x="120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0FAEBA-D5E5-479C-8D57-A516465E57E8}" type="datetimeFigureOut">
              <a:rPr lang="it-IT" smtClean="0"/>
              <a:t>30/09/2015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B12C86-257A-4496-BE67-542EFB611E69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6210279"/>
      </p:ext>
    </p:extLst>
  </p:cSld>
  <p:clrMap bg1="lt1" tx1="dk1" bg2="lt2" tx2="dk2" accent1="accent1" accent2="accent2" accent3="accent3" accent4="accent4" accent5="accent5" accent6="accent6" hlink="hlink" folHlink="folHlink"/>
  <p:hf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13BC5A-E648-4F8D-AB9C-238A7E8A496A}" type="datetimeFigureOut">
              <a:rPr lang="it-IT" smtClean="0"/>
              <a:t>30/09/2015</a:t>
            </a:fld>
            <a:endParaRPr lang="it-I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CB4DA8-0B7A-4E8F-8B99-1F558BB7C29C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80556382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CB4DA8-0B7A-4E8F-8B99-1F558BB7C29C}" type="slidenum">
              <a:rPr lang="it-IT" smtClean="0"/>
              <a:t>1</a:t>
            </a:fld>
            <a:endParaRPr lang="it-IT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474344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CB4DA8-0B7A-4E8F-8B99-1F558BB7C29C}" type="slidenum">
              <a:rPr lang="it-IT" smtClean="0"/>
              <a:t>2</a:t>
            </a:fld>
            <a:endParaRPr lang="it-IT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389286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A162E-9E8A-40DF-936D-67B42BD915D6}" type="datetime1">
              <a:rPr lang="en-US" smtClean="0"/>
              <a:t>9/30/2015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Davide Trivellato - Realizzazione di un configuratore di arredo in Realtà Aumentata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12240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22243F-CF46-40F7-96C1-EA6C82074913}" type="datetime1">
              <a:rPr lang="en-US" smtClean="0"/>
              <a:t>9/30/2015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Davide Trivellato - Realizzazione di un configuratore di arredo in Realtà Aumentata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94198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2302"/>
            <a:ext cx="1971675" cy="575989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2302"/>
            <a:ext cx="5800725" cy="5759898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AF8C37-1599-44FB-8208-A2BA7F83C512}" type="datetime1">
              <a:rPr lang="en-US" smtClean="0"/>
              <a:t>9/30/2015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Davide Trivellato - Realizzazione di un configuratore di arredo in Realtà Aumentata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17807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3D383-6F9A-49F0-969D-DE20978D41B5}" type="datetime1">
              <a:rPr lang="en-US" smtClean="0"/>
              <a:t>9/30/2015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Davide Trivellato - Realizzazione di un configuratore di arredo in Realtà Aumentata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87275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65C406-8C05-4C7A-A3A8-72CA09D45A5F}" type="datetime1">
              <a:rPr lang="en-US" smtClean="0"/>
              <a:t>9/30/2015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Davide Trivellato - Realizzazione di un configuratore di arredo in Realtà Aumentata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0991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5"/>
            <a:ext cx="3703320" cy="402335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5"/>
            <a:ext cx="370332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BCB4D5-9FAE-41BA-A05D-99DD7ABF1071}" type="datetime1">
              <a:rPr lang="en-US" smtClean="0"/>
              <a:t>9/30/2015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Davide Trivellato - Realizzazione di un configuratore di arredo in Realtà Aumentata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14664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5"/>
            <a:ext cx="3703320" cy="32867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2867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70F87-5A54-4283-A435-D961215631B7}" type="datetime1">
              <a:rPr lang="en-US" smtClean="0"/>
              <a:t>9/30/2015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Davide Trivellato - Realizzazione di un configuratore di arredo in Realtà Aumentata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32426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3CE9EE-CECB-4410-8280-35DC6009B0E2}" type="datetime1">
              <a:rPr lang="en-US" smtClean="0"/>
              <a:t>9/30/2015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Davide Trivellato - Realizzazione di un configuratore di arredo in Realtà Aumentata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28275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CE39B-CBC8-43EB-8BBC-F4F7D113C4BC}" type="datetime1">
              <a:rPr lang="en-US" smtClean="0"/>
              <a:t>9/30/2015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it-IT" smtClean="0"/>
              <a:t>Davide Trivellato - Realizzazione di un configuratore di arredo in Realtà Aumentata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45425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0" y="731520"/>
            <a:ext cx="486918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22C36FC1-2F9C-4FDC-B4B9-83F24599D606}" type="datetime1">
              <a:rPr lang="en-US" smtClean="0"/>
              <a:t>9/30/2015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it-IT" smtClean="0"/>
              <a:t>Davide Trivellato - Realizzazione di un configuratore di arredo in Realtà Aumentata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45162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9520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6DD699-B790-4E2B-99B4-9CD63EF86777}" type="datetime1">
              <a:rPr lang="en-US" smtClean="0"/>
              <a:t>9/30/2015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Davide Trivellato - Realizzazione di un configuratore di arredo in Realtà Aumentata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76967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914400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9144001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68D7613F-3AE5-423F-B3F0-5E9004047532}" type="datetime1">
              <a:rPr lang="en-US" smtClean="0"/>
              <a:t>9/30/2015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it-IT" smtClean="0"/>
              <a:t>Davide Trivellato - Realizzazione di un configuratore di arredo in Realtà Aumentata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737845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86617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jpg"/><Relationship Id="rId4" Type="http://schemas.openxmlformats.org/officeDocument/2006/relationships/image" Target="../media/image24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g"/><Relationship Id="rId5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775005"/>
            <a:ext cx="9144000" cy="1550106"/>
          </a:xfrm>
        </p:spPr>
        <p:txBody>
          <a:bodyPr>
            <a:normAutofit/>
          </a:bodyPr>
          <a:lstStyle/>
          <a:p>
            <a:pPr algn="ctr"/>
            <a:r>
              <a:rPr lang="it-IT" sz="5400" b="1" dirty="0"/>
              <a:t>Realizzazione di un configuratore di arredo in Realtà Aumentata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-423949" y="4455622"/>
            <a:ext cx="10058400" cy="466236"/>
          </a:xfrm>
        </p:spPr>
        <p:txBody>
          <a:bodyPr/>
          <a:lstStyle/>
          <a:p>
            <a:pPr algn="ctr"/>
            <a:r>
              <a:rPr lang="it-IT" dirty="0" smtClean="0"/>
              <a:t>Tesi di laurea triennale</a:t>
            </a:r>
            <a:endParaRPr lang="it-IT" dirty="0"/>
          </a:p>
        </p:txBody>
      </p:sp>
      <p:sp>
        <p:nvSpPr>
          <p:cNvPr id="5" name="TextBox 4"/>
          <p:cNvSpPr txBox="1"/>
          <p:nvPr/>
        </p:nvSpPr>
        <p:spPr>
          <a:xfrm>
            <a:off x="0" y="5239909"/>
            <a:ext cx="31487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+mj-lt"/>
              </a:rPr>
              <a:t>Laureando</a:t>
            </a:r>
          </a:p>
          <a:p>
            <a:r>
              <a:rPr lang="it-IT" sz="2400" dirty="0">
                <a:solidFill>
                  <a:schemeClr val="accent2">
                    <a:lumMod val="75000"/>
                  </a:schemeClr>
                </a:solidFill>
              </a:rPr>
              <a:t>Davide Trivellato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202018" y="5239908"/>
            <a:ext cx="29419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2400" dirty="0">
                <a:latin typeface="+mj-lt"/>
              </a:rPr>
              <a:t>Relatore</a:t>
            </a:r>
          </a:p>
          <a:p>
            <a:pPr algn="r"/>
            <a:r>
              <a:rPr lang="it-IT" sz="2400" dirty="0">
                <a:solidFill>
                  <a:schemeClr val="accent2">
                    <a:lumMod val="75000"/>
                  </a:schemeClr>
                </a:solidFill>
              </a:rPr>
              <a:t>Prof. Tullio Vardanega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2534" y="299641"/>
            <a:ext cx="2459893" cy="247536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0" y="69054"/>
            <a:ext cx="24092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i="1" dirty="0"/>
              <a:t>Corso di laurea in Informatica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323384" y="6511543"/>
            <a:ext cx="54707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dirty="0" smtClean="0">
                <a:solidFill>
                  <a:schemeClr val="bg1"/>
                </a:solidFill>
              </a:rPr>
              <a:t>di 15</a:t>
            </a:r>
            <a:endParaRPr lang="it-IT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6974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b="1" dirty="0" smtClean="0"/>
              <a:t>Architettura generale</a:t>
            </a:r>
            <a:endParaRPr lang="it-IT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Davide Trivellato - Realizzazione di un configuratore di arredo in Realtà Aumentata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t>10</a:t>
            </a:fld>
            <a:endParaRPr lang="en-US" dirty="0"/>
          </a:p>
        </p:txBody>
      </p:sp>
      <p:sp>
        <p:nvSpPr>
          <p:cNvPr id="6" name="Snip Diagonal Corner Rectangle 5"/>
          <p:cNvSpPr/>
          <p:nvPr/>
        </p:nvSpPr>
        <p:spPr>
          <a:xfrm>
            <a:off x="0" y="115708"/>
            <a:ext cx="3266831" cy="565273"/>
          </a:xfrm>
          <a:prstGeom prst="snip2Diag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smtClean="0"/>
              <a:t>4. Progettazione</a:t>
            </a:r>
            <a:endParaRPr lang="it-IT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7754" y="86562"/>
            <a:ext cx="703579" cy="708004"/>
          </a:xfrm>
          <a:prstGeom prst="rect">
            <a:avLst/>
          </a:prstGeom>
        </p:spPr>
      </p:pic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511" y="2528938"/>
            <a:ext cx="7063358" cy="3139270"/>
          </a:xfrm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5271011" y="1908257"/>
            <a:ext cx="2154333" cy="143108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it-IT" dirty="0" smtClean="0"/>
              <a:t> Product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it-IT" dirty="0" smtClean="0"/>
              <a:t> Hierarchy Element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it-IT" dirty="0" smtClean="0"/>
              <a:t> Variation</a:t>
            </a:r>
            <a:endParaRPr lang="it-IT" dirty="0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6348177" y="4237128"/>
            <a:ext cx="2209669" cy="1431080"/>
          </a:xfrm>
          <a:prstGeom prst="rect">
            <a:avLst/>
          </a:prstGeom>
        </p:spPr>
        <p:txBody>
          <a:bodyPr vert="horz" lIns="0" tIns="45720" rIns="0" bIns="45720" rtlCol="0">
            <a:normAutofit lnSpcReduction="1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it-IT" dirty="0" smtClean="0"/>
              <a:t> GUI Element Behaviour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it-IT" dirty="0" smtClean="0"/>
              <a:t> Scope Behaviour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it-IT" dirty="0" smtClean="0"/>
              <a:t> Level Behaviour</a:t>
            </a:r>
            <a:endParaRPr lang="it-IT" dirty="0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413749" y="1908256"/>
            <a:ext cx="2350890" cy="4234635"/>
          </a:xfrm>
          <a:prstGeom prst="rect">
            <a:avLst/>
          </a:prstGeom>
        </p:spPr>
        <p:txBody>
          <a:bodyPr vert="horz" lIns="0" tIns="45720" rIns="0" bIns="45720" rtlCol="0">
            <a:normAutofit fontScale="92500" lnSpcReduction="2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it-IT" dirty="0" smtClean="0"/>
              <a:t> Product Controller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it-IT" dirty="0" smtClean="0"/>
              <a:t> Data Controller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it-IT" dirty="0" smtClean="0"/>
              <a:t> Tutorial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it-IT" dirty="0" smtClean="0"/>
              <a:t> Variation Handler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it-IT" dirty="0" smtClean="0"/>
              <a:t> Swipe Manager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it-IT" dirty="0" smtClean="0"/>
              <a:t> Pinch To Scale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it-IT" dirty="0" smtClean="0"/>
              <a:t> Avatar Position controller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it-IT" dirty="0" smtClean="0"/>
              <a:t> Speaker And Animation Controller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it-IT" dirty="0" smtClean="0"/>
              <a:t> Start Controller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it-IT" dirty="0" smtClean="0"/>
              <a:t> Screenshot Manager</a:t>
            </a:r>
          </a:p>
          <a:p>
            <a:pPr>
              <a:buFont typeface="Wingdings" panose="05000000000000000000" pitchFamily="2" charset="2"/>
              <a:buChar char="§"/>
            </a:pPr>
            <a:endParaRPr lang="it-IT" dirty="0"/>
          </a:p>
        </p:txBody>
      </p:sp>
      <p:sp>
        <p:nvSpPr>
          <p:cNvPr id="13" name="TextBox 12"/>
          <p:cNvSpPr txBox="1"/>
          <p:nvPr/>
        </p:nvSpPr>
        <p:spPr>
          <a:xfrm>
            <a:off x="8323384" y="6511543"/>
            <a:ext cx="54707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dirty="0" smtClean="0">
                <a:solidFill>
                  <a:schemeClr val="bg1"/>
                </a:solidFill>
              </a:rPr>
              <a:t>di 15</a:t>
            </a:r>
            <a:endParaRPr lang="it-IT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502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b="1" dirty="0" smtClean="0"/>
              <a:t>Implementazione</a:t>
            </a:r>
            <a:endParaRPr lang="it-IT" b="1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6163" y="2146701"/>
            <a:ext cx="3897408" cy="2192292"/>
          </a:xfrm>
          <a:effectLst>
            <a:outerShdw blurRad="50800" dist="50800" dir="3300000" algn="ctr" rotWithShape="0">
              <a:srgbClr val="000000">
                <a:alpha val="43137"/>
              </a:srgbClr>
            </a:outerShdw>
          </a:effectLst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Davide Trivellato - Realizzazione di un configuratore di arredo in Realtà Aumentata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t>11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53292" y="2008554"/>
            <a:ext cx="3868616" cy="6463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dirty="0" smtClean="0"/>
              <a:t>Adattamento di configuratore gi</a:t>
            </a:r>
            <a:r>
              <a:rPr lang="it-IT" dirty="0"/>
              <a:t>à</a:t>
            </a:r>
            <a:r>
              <a:rPr lang="it-IT" dirty="0" smtClean="0"/>
              <a:t> esistente</a:t>
            </a:r>
            <a:endParaRPr lang="it-IT" dirty="0"/>
          </a:p>
        </p:txBody>
      </p:sp>
      <p:sp>
        <p:nvSpPr>
          <p:cNvPr id="9" name="Snip Diagonal Corner Rectangle 8"/>
          <p:cNvSpPr/>
          <p:nvPr/>
        </p:nvSpPr>
        <p:spPr>
          <a:xfrm>
            <a:off x="0" y="115708"/>
            <a:ext cx="3266831" cy="565273"/>
          </a:xfrm>
          <a:prstGeom prst="snip2Diag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smtClean="0"/>
              <a:t>5. Codifica</a:t>
            </a:r>
            <a:endParaRPr lang="it-IT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7754" y="86562"/>
            <a:ext cx="703579" cy="708004"/>
          </a:xfrm>
          <a:prstGeom prst="rect">
            <a:avLst/>
          </a:prstGeom>
        </p:spPr>
      </p:pic>
      <p:sp>
        <p:nvSpPr>
          <p:cNvPr id="11" name="Down Arrow 10"/>
          <p:cNvSpPr/>
          <p:nvPr/>
        </p:nvSpPr>
        <p:spPr>
          <a:xfrm rot="1797014">
            <a:off x="1068162" y="2786442"/>
            <a:ext cx="228882" cy="45329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TextBox 14"/>
          <p:cNvSpPr txBox="1"/>
          <p:nvPr/>
        </p:nvSpPr>
        <p:spPr>
          <a:xfrm>
            <a:off x="164123" y="3415296"/>
            <a:ext cx="1612343" cy="120032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dirty="0" smtClean="0"/>
              <a:t>Adattamento struttura e inserimento prodotti</a:t>
            </a:r>
            <a:endParaRPr lang="it-IT" dirty="0"/>
          </a:p>
        </p:txBody>
      </p:sp>
      <p:sp>
        <p:nvSpPr>
          <p:cNvPr id="16" name="TextBox 15"/>
          <p:cNvSpPr txBox="1"/>
          <p:nvPr/>
        </p:nvSpPr>
        <p:spPr>
          <a:xfrm>
            <a:off x="1855337" y="3409166"/>
            <a:ext cx="1125088" cy="6463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dirty="0" smtClean="0"/>
              <a:t>Creazione GUI </a:t>
            </a:r>
            <a:endParaRPr lang="it-IT" dirty="0"/>
          </a:p>
        </p:txBody>
      </p:sp>
      <p:sp>
        <p:nvSpPr>
          <p:cNvPr id="17" name="TextBox 16"/>
          <p:cNvSpPr txBox="1"/>
          <p:nvPr/>
        </p:nvSpPr>
        <p:spPr>
          <a:xfrm>
            <a:off x="3059297" y="3409166"/>
            <a:ext cx="1317486" cy="6463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dirty="0" smtClean="0"/>
              <a:t>Nuove </a:t>
            </a:r>
            <a:r>
              <a:rPr lang="it-IT" i="1" dirty="0" smtClean="0"/>
              <a:t>features</a:t>
            </a:r>
            <a:endParaRPr lang="it-IT" i="1" dirty="0"/>
          </a:p>
        </p:txBody>
      </p:sp>
      <p:sp>
        <p:nvSpPr>
          <p:cNvPr id="18" name="Down Arrow 17"/>
          <p:cNvSpPr/>
          <p:nvPr/>
        </p:nvSpPr>
        <p:spPr>
          <a:xfrm>
            <a:off x="2280973" y="2813310"/>
            <a:ext cx="228882" cy="45329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Down Arrow 18"/>
          <p:cNvSpPr/>
          <p:nvPr/>
        </p:nvSpPr>
        <p:spPr>
          <a:xfrm rot="19600498">
            <a:off x="3420975" y="2785179"/>
            <a:ext cx="228882" cy="45329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Down Arrow 24"/>
          <p:cNvSpPr/>
          <p:nvPr/>
        </p:nvSpPr>
        <p:spPr>
          <a:xfrm rot="19600498">
            <a:off x="4145792" y="4202809"/>
            <a:ext cx="228882" cy="45329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Down Arrow 25"/>
          <p:cNvSpPr/>
          <p:nvPr/>
        </p:nvSpPr>
        <p:spPr>
          <a:xfrm rot="1686518">
            <a:off x="3222136" y="4201226"/>
            <a:ext cx="228882" cy="45329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4915" y="4809778"/>
            <a:ext cx="2387503" cy="1513587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5515" y="4492758"/>
            <a:ext cx="861294" cy="1830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739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b="1" dirty="0" smtClean="0"/>
              <a:t>Avatar (</a:t>
            </a:r>
            <a:r>
              <a:rPr lang="it-IT" b="1" i="1" dirty="0" smtClean="0"/>
              <a:t>Arte</a:t>
            </a:r>
            <a:r>
              <a:rPr lang="it-IT" b="1" dirty="0" smtClean="0"/>
              <a:t>)</a:t>
            </a:r>
            <a:endParaRPr lang="it-IT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Davide Trivellato - Realizzazione di un configuratore di arredo in Realtà Aumentata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t>12</a:t>
            </a:fld>
            <a:endParaRPr lang="en-US" dirty="0"/>
          </a:p>
        </p:txBody>
      </p:sp>
      <p:sp>
        <p:nvSpPr>
          <p:cNvPr id="6" name="Snip Diagonal Corner Rectangle 5"/>
          <p:cNvSpPr/>
          <p:nvPr/>
        </p:nvSpPr>
        <p:spPr>
          <a:xfrm>
            <a:off x="0" y="115708"/>
            <a:ext cx="3266831" cy="565273"/>
          </a:xfrm>
          <a:prstGeom prst="snip2Diag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smtClean="0"/>
              <a:t>5. Codifica</a:t>
            </a:r>
            <a:endParaRPr lang="it-IT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7754" y="86562"/>
            <a:ext cx="703579" cy="70800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6886" y="1878241"/>
            <a:ext cx="1898478" cy="3375072"/>
          </a:xfrm>
          <a:prstGeom prst="rect">
            <a:avLst/>
          </a:prstGeom>
          <a:effectLst>
            <a:outerShdw blurRad="50800" dist="50800" dir="3540000" algn="ctr" rotWithShape="0">
              <a:srgbClr val="000000">
                <a:alpha val="43137"/>
              </a:srgbClr>
            </a:outerShdw>
          </a:effectLst>
        </p:spPr>
      </p:pic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3699473" y="1878241"/>
            <a:ext cx="2602523" cy="1625600"/>
          </a:xfrm>
          <a:solidFill>
            <a:schemeClr val="accent1">
              <a:lumMod val="40000"/>
              <a:lumOff val="60000"/>
            </a:schemeClr>
          </a:solidFill>
        </p:spPr>
        <p:txBody>
          <a:bodyPr/>
          <a:lstStyle/>
          <a:p>
            <a:pPr marL="0" indent="0">
              <a:buNone/>
            </a:pPr>
            <a:r>
              <a:rPr lang="it-IT" b="1" dirty="0" smtClean="0"/>
              <a:t>Utilizzo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it-IT" dirty="0" smtClean="0"/>
              <a:t>Presentazione iniziale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it-IT" dirty="0" smtClean="0"/>
              <a:t>Spiegazione categorie</a:t>
            </a:r>
            <a:endParaRPr lang="it-IT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6238" y="3984844"/>
            <a:ext cx="4011516" cy="230448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331" y="3728438"/>
            <a:ext cx="3470572" cy="2560894"/>
          </a:xfrm>
          <a:prstGeom prst="rect">
            <a:avLst/>
          </a:prstGeom>
        </p:spPr>
      </p:pic>
      <p:sp>
        <p:nvSpPr>
          <p:cNvPr id="13" name="Down Arrow 12"/>
          <p:cNvSpPr/>
          <p:nvPr/>
        </p:nvSpPr>
        <p:spPr>
          <a:xfrm>
            <a:off x="1702693" y="3273486"/>
            <a:ext cx="429846" cy="36401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Content Placeholder 9"/>
          <p:cNvSpPr txBox="1">
            <a:spLocks/>
          </p:cNvSpPr>
          <p:nvPr/>
        </p:nvSpPr>
        <p:spPr>
          <a:xfrm>
            <a:off x="384824" y="1883242"/>
            <a:ext cx="3065585" cy="129930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vert="horz" lIns="0" tIns="45720" rIns="0" bIns="45720" rtlCol="0">
            <a:normAutofit fontScale="92500" lnSpcReduction="2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Calibri" panose="020F0502020204030204" pitchFamily="34" charset="0"/>
              <a:buNone/>
            </a:pPr>
            <a:r>
              <a:rPr lang="it-IT" b="1" dirty="0" smtClean="0"/>
              <a:t>Realizzazione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it-IT" dirty="0" smtClean="0"/>
              <a:t>Creazione e gestione degli Animator Controller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it-IT" dirty="0" smtClean="0"/>
              <a:t>Creazione degli script </a:t>
            </a:r>
            <a:r>
              <a:rPr lang="it-IT" i="1" dirty="0" smtClean="0"/>
              <a:t>ad-hoc</a:t>
            </a:r>
            <a:endParaRPr lang="it-IT" i="1" dirty="0"/>
          </a:p>
        </p:txBody>
      </p:sp>
      <p:sp>
        <p:nvSpPr>
          <p:cNvPr id="16" name="Down Arrow 15"/>
          <p:cNvSpPr/>
          <p:nvPr/>
        </p:nvSpPr>
        <p:spPr>
          <a:xfrm>
            <a:off x="5071614" y="3586927"/>
            <a:ext cx="429846" cy="36401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Down Arrow 16"/>
          <p:cNvSpPr/>
          <p:nvPr/>
        </p:nvSpPr>
        <p:spPr>
          <a:xfrm rot="16200000">
            <a:off x="6424078" y="2565813"/>
            <a:ext cx="429846" cy="36401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TextBox 17"/>
          <p:cNvSpPr txBox="1"/>
          <p:nvPr/>
        </p:nvSpPr>
        <p:spPr>
          <a:xfrm>
            <a:off x="8323384" y="6511543"/>
            <a:ext cx="54707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dirty="0" smtClean="0">
                <a:solidFill>
                  <a:schemeClr val="bg1"/>
                </a:solidFill>
              </a:rPr>
              <a:t>di 15</a:t>
            </a:r>
            <a:endParaRPr lang="it-IT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5590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b="1" dirty="0" smtClean="0"/>
              <a:t>Analisi statica e dinamica</a:t>
            </a:r>
            <a:endParaRPr lang="it-IT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60" y="1845734"/>
            <a:ext cx="3303564" cy="2366758"/>
          </a:xfrm>
        </p:spPr>
        <p:txBody>
          <a:bodyPr/>
          <a:lstStyle/>
          <a:p>
            <a:pPr marL="0" indent="0">
              <a:buNone/>
            </a:pPr>
            <a:r>
              <a:rPr lang="it-IT" b="1" dirty="0" smtClean="0"/>
              <a:t>Analisi Statica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it-IT" dirty="0" smtClean="0"/>
              <a:t> Analisi di flusso di controllo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it-IT" dirty="0" smtClean="0"/>
              <a:t> Analisi di flusso dei dati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it-IT" dirty="0"/>
              <a:t> </a:t>
            </a:r>
            <a:r>
              <a:rPr lang="it-IT" dirty="0" smtClean="0"/>
              <a:t>Analisi di limite</a:t>
            </a:r>
            <a:endParaRPr lang="it-IT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Davide Trivellato - Realizzazione di un configuratore di arredo in Realtà Aumentata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t>13</a:t>
            </a:fld>
            <a:endParaRPr lang="en-US" dirty="0"/>
          </a:p>
        </p:txBody>
      </p:sp>
      <p:sp>
        <p:nvSpPr>
          <p:cNvPr id="6" name="Snip Diagonal Corner Rectangle 5"/>
          <p:cNvSpPr/>
          <p:nvPr/>
        </p:nvSpPr>
        <p:spPr>
          <a:xfrm>
            <a:off x="0" y="115708"/>
            <a:ext cx="3266831" cy="565273"/>
          </a:xfrm>
          <a:prstGeom prst="snip2Diag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smtClean="0"/>
              <a:t>6. Verifica</a:t>
            </a:r>
            <a:endParaRPr lang="it-IT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7754" y="86562"/>
            <a:ext cx="703579" cy="708004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5004190" y="1845734"/>
            <a:ext cx="3303564" cy="236675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Calibri" panose="020F0502020204030204" pitchFamily="34" charset="0"/>
              <a:buNone/>
            </a:pPr>
            <a:r>
              <a:rPr lang="it-IT" b="1" dirty="0" smtClean="0"/>
              <a:t>Analisi Dinamica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it-IT" dirty="0" smtClean="0"/>
              <a:t> Esecuzione mirata del codice tramite </a:t>
            </a:r>
            <a:r>
              <a:rPr lang="it-IT" i="1" dirty="0" smtClean="0"/>
              <a:t>webcam</a:t>
            </a:r>
            <a:r>
              <a:rPr lang="it-IT" dirty="0" smtClean="0"/>
              <a:t> e funzione </a:t>
            </a:r>
            <a:r>
              <a:rPr lang="it-IT" i="1" dirty="0" smtClean="0"/>
              <a:t>Play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it-IT" dirty="0" smtClean="0"/>
              <a:t> Utilizzo di </a:t>
            </a:r>
            <a:r>
              <a:rPr lang="it-IT" i="1" dirty="0" smtClean="0"/>
              <a:t>log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it-IT" dirty="0" smtClean="0"/>
              <a:t> Test su </a:t>
            </a:r>
            <a:r>
              <a:rPr lang="it-IT" i="1" dirty="0" smtClean="0"/>
              <a:t>device</a:t>
            </a:r>
            <a:endParaRPr lang="it-IT" i="1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0198" y="2863147"/>
            <a:ext cx="1349345" cy="134934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0677" y="2743336"/>
            <a:ext cx="1191724" cy="158896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2401" y="4212492"/>
            <a:ext cx="4491598" cy="2127485"/>
          </a:xfrm>
          <a:prstGeom prst="rect">
            <a:avLst/>
          </a:prstGeom>
        </p:spPr>
      </p:pic>
      <p:sp>
        <p:nvSpPr>
          <p:cNvPr id="14" name="Content Placeholder 2"/>
          <p:cNvSpPr txBox="1">
            <a:spLocks/>
          </p:cNvSpPr>
          <p:nvPr/>
        </p:nvSpPr>
        <p:spPr>
          <a:xfrm>
            <a:off x="822960" y="4420437"/>
            <a:ext cx="3303564" cy="1831404"/>
          </a:xfrm>
          <a:prstGeom prst="rect">
            <a:avLst/>
          </a:prstGeom>
        </p:spPr>
        <p:txBody>
          <a:bodyPr vert="horz" lIns="0" tIns="45720" rIns="0" bIns="45720" rtlCol="0">
            <a:normAutofit fontScale="925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Calibri" panose="020F0502020204030204" pitchFamily="34" charset="0"/>
              <a:buNone/>
            </a:pPr>
            <a:r>
              <a:rPr lang="it-IT" b="1" dirty="0" smtClean="0"/>
              <a:t>Validazione interna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it-IT" dirty="0" smtClean="0"/>
              <a:t> Effettuata su diversi </a:t>
            </a:r>
            <a:r>
              <a:rPr lang="it-IT" i="1" dirty="0" smtClean="0"/>
              <a:t>device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it-IT" dirty="0" smtClean="0"/>
              <a:t> Alla fine di ogni iterazione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it-IT" dirty="0" smtClean="0"/>
              <a:t> Svolta da altri membri del </a:t>
            </a:r>
            <a:r>
              <a:rPr lang="it-IT" i="1" dirty="0" smtClean="0"/>
              <a:t>team</a:t>
            </a:r>
            <a:endParaRPr lang="it-IT" i="1" dirty="0"/>
          </a:p>
        </p:txBody>
      </p:sp>
      <p:sp>
        <p:nvSpPr>
          <p:cNvPr id="15" name="TextBox 14"/>
          <p:cNvSpPr txBox="1"/>
          <p:nvPr/>
        </p:nvSpPr>
        <p:spPr>
          <a:xfrm>
            <a:off x="8323384" y="6511543"/>
            <a:ext cx="54707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dirty="0" smtClean="0">
                <a:solidFill>
                  <a:schemeClr val="bg1"/>
                </a:solidFill>
              </a:rPr>
              <a:t>di 15</a:t>
            </a:r>
            <a:endParaRPr lang="it-IT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4720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b="1" dirty="0" smtClean="0"/>
              <a:t>Soddisfacimento Obiettivi</a:t>
            </a:r>
            <a:endParaRPr lang="it-IT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Davide Trivellato - Realizzazione di un configuratore di arredo in Realtà Aumentata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t>14</a:t>
            </a:fld>
            <a:endParaRPr lang="en-US" dirty="0"/>
          </a:p>
        </p:txBody>
      </p:sp>
      <p:sp>
        <p:nvSpPr>
          <p:cNvPr id="6" name="Snip Diagonal Corner Rectangle 5"/>
          <p:cNvSpPr/>
          <p:nvPr/>
        </p:nvSpPr>
        <p:spPr>
          <a:xfrm>
            <a:off x="0" y="115708"/>
            <a:ext cx="3266831" cy="565273"/>
          </a:xfrm>
          <a:prstGeom prst="snip2Diag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smtClean="0"/>
              <a:t>7. Resoconto</a:t>
            </a:r>
            <a:endParaRPr lang="it-IT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7754" y="86562"/>
            <a:ext cx="703579" cy="708004"/>
          </a:xfrm>
          <a:prstGeom prst="rect">
            <a:avLst/>
          </a:prstGeom>
        </p:spPr>
      </p:pic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822959" y="1845734"/>
            <a:ext cx="3498949" cy="1444543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it-IT" sz="2800" dirty="0"/>
              <a:t> </a:t>
            </a:r>
            <a:r>
              <a:rPr lang="it-IT" sz="2800" dirty="0" smtClean="0"/>
              <a:t>Requisiti Obbligatori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it-IT" sz="2800" dirty="0"/>
              <a:t> </a:t>
            </a:r>
            <a:r>
              <a:rPr lang="it-IT" sz="2800" dirty="0" smtClean="0"/>
              <a:t>Requisiti Desiderabili</a:t>
            </a:r>
            <a:endParaRPr lang="it-IT" sz="2800" dirty="0"/>
          </a:p>
        </p:txBody>
      </p:sp>
      <p:sp>
        <p:nvSpPr>
          <p:cNvPr id="10" name="Right Arrow 9"/>
          <p:cNvSpPr/>
          <p:nvPr/>
        </p:nvSpPr>
        <p:spPr>
          <a:xfrm>
            <a:off x="4321908" y="2039815"/>
            <a:ext cx="679938" cy="859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ight Arrow 10"/>
          <p:cNvSpPr/>
          <p:nvPr/>
        </p:nvSpPr>
        <p:spPr>
          <a:xfrm>
            <a:off x="4321908" y="2579076"/>
            <a:ext cx="679938" cy="859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TextBox 11"/>
          <p:cNvSpPr txBox="1"/>
          <p:nvPr/>
        </p:nvSpPr>
        <p:spPr>
          <a:xfrm>
            <a:off x="5197231" y="1851967"/>
            <a:ext cx="10550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 smtClean="0">
                <a:solidFill>
                  <a:srgbClr val="00B050"/>
                </a:solidFill>
              </a:rPr>
              <a:t>100%</a:t>
            </a:r>
            <a:endParaRPr lang="it-IT" sz="2400" b="1" dirty="0">
              <a:solidFill>
                <a:srgbClr val="00B05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197230" y="2391228"/>
            <a:ext cx="10550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 smtClean="0">
                <a:solidFill>
                  <a:srgbClr val="00B050"/>
                </a:solidFill>
              </a:rPr>
              <a:t>100%</a:t>
            </a:r>
            <a:endParaRPr lang="it-IT" sz="2400" b="1" dirty="0">
              <a:solidFill>
                <a:srgbClr val="00B050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480" y="3398650"/>
            <a:ext cx="1731870" cy="2402970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50800" dir="3000000" algn="ctr" rotWithShape="0">
              <a:srgbClr val="000000">
                <a:alpha val="43137"/>
              </a:srgbClr>
            </a:outerShdw>
          </a:effectLst>
        </p:spPr>
      </p:pic>
      <p:sp>
        <p:nvSpPr>
          <p:cNvPr id="15" name="Content Placeholder 8"/>
          <p:cNvSpPr txBox="1">
            <a:spLocks/>
          </p:cNvSpPr>
          <p:nvPr/>
        </p:nvSpPr>
        <p:spPr>
          <a:xfrm>
            <a:off x="2912402" y="3394807"/>
            <a:ext cx="5496961" cy="2406813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it-IT" sz="2800" dirty="0" smtClean="0"/>
              <a:t> Release dell’app avvenuto nei tempi stabiliti su Play Store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it-IT" sz="2800" dirty="0" smtClean="0"/>
              <a:t>Richiesta di pubblicazione su AppStore accettata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323384" y="6511543"/>
            <a:ext cx="54707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dirty="0" smtClean="0">
                <a:solidFill>
                  <a:schemeClr val="bg1"/>
                </a:solidFill>
              </a:rPr>
              <a:t>di 15</a:t>
            </a:r>
            <a:endParaRPr lang="it-IT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4216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b="1" dirty="0" smtClean="0"/>
              <a:t>Dettaglio ore di lavoro</a:t>
            </a:r>
            <a:endParaRPr lang="it-IT" b="1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0071" y="2088011"/>
            <a:ext cx="5509578" cy="2790061"/>
          </a:xfr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50800" dir="3600000" algn="ctr" rotWithShape="0">
              <a:srgbClr val="000000">
                <a:alpha val="43137"/>
              </a:srgbClr>
            </a:outerShdw>
          </a:effectLst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Davide Trivellato - Realizzazione di un configuratore di arredo in Realtà Aumentata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t>15</a:t>
            </a:fld>
            <a:endParaRPr lang="en-US" dirty="0"/>
          </a:p>
        </p:txBody>
      </p:sp>
      <p:sp>
        <p:nvSpPr>
          <p:cNvPr id="6" name="Snip Diagonal Corner Rectangle 5"/>
          <p:cNvSpPr/>
          <p:nvPr/>
        </p:nvSpPr>
        <p:spPr>
          <a:xfrm>
            <a:off x="0" y="115708"/>
            <a:ext cx="3266831" cy="565273"/>
          </a:xfrm>
          <a:prstGeom prst="snip2Diag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smtClean="0"/>
              <a:t>7. Resoconto</a:t>
            </a:r>
            <a:endParaRPr lang="it-IT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7754" y="86562"/>
            <a:ext cx="703579" cy="70800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425344" y="2313353"/>
            <a:ext cx="5776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 smtClean="0">
                <a:solidFill>
                  <a:srgbClr val="00B050"/>
                </a:solidFill>
              </a:rPr>
              <a:t>-8</a:t>
            </a:r>
            <a:endParaRPr lang="it-IT" sz="1600" dirty="0">
              <a:solidFill>
                <a:srgbClr val="00B05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425344" y="2565937"/>
            <a:ext cx="5776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 smtClean="0">
                <a:solidFill>
                  <a:srgbClr val="00B050"/>
                </a:solidFill>
              </a:rPr>
              <a:t>-8</a:t>
            </a:r>
            <a:endParaRPr lang="it-IT" sz="1600" dirty="0">
              <a:solidFill>
                <a:srgbClr val="00B05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425344" y="2818521"/>
            <a:ext cx="5776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 smtClean="0">
                <a:solidFill>
                  <a:srgbClr val="00B050"/>
                </a:solidFill>
              </a:rPr>
              <a:t>-4</a:t>
            </a:r>
            <a:endParaRPr lang="it-IT" sz="1600" dirty="0">
              <a:solidFill>
                <a:srgbClr val="00B05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425344" y="3071105"/>
            <a:ext cx="5776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 smtClean="0">
                <a:solidFill>
                  <a:srgbClr val="00B050"/>
                </a:solidFill>
              </a:rPr>
              <a:t> </a:t>
            </a:r>
            <a:r>
              <a:rPr lang="it-IT" sz="1600" dirty="0" smtClean="0">
                <a:solidFill>
                  <a:srgbClr val="0070C0"/>
                </a:solidFill>
              </a:rPr>
              <a:t>0</a:t>
            </a:r>
            <a:endParaRPr lang="it-IT" sz="1600" dirty="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425344" y="3488236"/>
            <a:ext cx="5776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 smtClean="0">
                <a:solidFill>
                  <a:srgbClr val="00B050"/>
                </a:solidFill>
              </a:rPr>
              <a:t>-8</a:t>
            </a:r>
            <a:endParaRPr lang="it-IT" sz="1600" dirty="0">
              <a:solidFill>
                <a:srgbClr val="00B05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425344" y="3905367"/>
            <a:ext cx="5776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 smtClean="0">
                <a:solidFill>
                  <a:srgbClr val="00B050"/>
                </a:solidFill>
              </a:rPr>
              <a:t>-12</a:t>
            </a:r>
            <a:endParaRPr lang="it-IT" sz="1600" dirty="0">
              <a:solidFill>
                <a:srgbClr val="00B05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425344" y="4153221"/>
            <a:ext cx="5776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 smtClean="0">
                <a:solidFill>
                  <a:srgbClr val="C00000"/>
                </a:solidFill>
              </a:rPr>
              <a:t>+40</a:t>
            </a:r>
            <a:endParaRPr lang="it-IT" sz="1600" dirty="0">
              <a:solidFill>
                <a:srgbClr val="C0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425344" y="4570352"/>
            <a:ext cx="5776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 smtClean="0">
                <a:solidFill>
                  <a:srgbClr val="C00000"/>
                </a:solidFill>
              </a:rPr>
              <a:t> </a:t>
            </a:r>
            <a:r>
              <a:rPr lang="it-IT" sz="1600" dirty="0" smtClean="0">
                <a:solidFill>
                  <a:srgbClr val="0070C0"/>
                </a:solidFill>
              </a:rPr>
              <a:t>0</a:t>
            </a:r>
            <a:endParaRPr lang="it-IT" sz="1600" dirty="0">
              <a:solidFill>
                <a:srgbClr val="0070C0"/>
              </a:solidFill>
            </a:endParaRPr>
          </a:p>
        </p:txBody>
      </p:sp>
      <p:sp>
        <p:nvSpPr>
          <p:cNvPr id="19" name="Content Placeholder 8"/>
          <p:cNvSpPr txBox="1">
            <a:spLocks/>
          </p:cNvSpPr>
          <p:nvPr/>
        </p:nvSpPr>
        <p:spPr>
          <a:xfrm>
            <a:off x="822960" y="5104749"/>
            <a:ext cx="7766148" cy="1102453"/>
          </a:xfrm>
          <a:prstGeom prst="rect">
            <a:avLst/>
          </a:prstGeom>
        </p:spPr>
        <p:txBody>
          <a:bodyPr vert="horz" lIns="0" tIns="45720" rIns="0" bIns="45720" rtlCol="0">
            <a:normAutofit fontScale="925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it-IT" sz="2800" dirty="0" smtClean="0"/>
              <a:t> Guadagno di ore su aspetti formativi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it-IT" sz="2800" dirty="0" smtClean="0"/>
              <a:t> Prosecuzione del progetto fino quasi alla pubblicazione</a:t>
            </a:r>
            <a:endParaRPr lang="it-IT" sz="2800" dirty="0"/>
          </a:p>
        </p:txBody>
      </p:sp>
      <p:sp>
        <p:nvSpPr>
          <p:cNvPr id="20" name="TextBox 19"/>
          <p:cNvSpPr txBox="1"/>
          <p:nvPr/>
        </p:nvSpPr>
        <p:spPr>
          <a:xfrm>
            <a:off x="8323384" y="6511543"/>
            <a:ext cx="54707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dirty="0" smtClean="0">
                <a:solidFill>
                  <a:schemeClr val="bg1"/>
                </a:solidFill>
              </a:rPr>
              <a:t>di 15</a:t>
            </a:r>
            <a:endParaRPr lang="it-IT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3303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59" y="554893"/>
            <a:ext cx="7543800" cy="1180123"/>
          </a:xfrm>
        </p:spPr>
        <p:txBody>
          <a:bodyPr/>
          <a:lstStyle/>
          <a:p>
            <a:r>
              <a:rPr lang="it-IT" b="1" dirty="0" smtClean="0"/>
              <a:t>Indice dei contenuti</a:t>
            </a:r>
            <a:endParaRPr lang="it-IT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59" y="2102337"/>
            <a:ext cx="7543801" cy="3766757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it-IT" dirty="0" smtClean="0"/>
              <a:t>Processi </a:t>
            </a:r>
            <a:r>
              <a:rPr lang="it-IT" dirty="0" smtClean="0"/>
              <a:t>aziendali</a:t>
            </a:r>
          </a:p>
          <a:p>
            <a:pPr marL="457200" indent="-457200">
              <a:buFont typeface="+mj-lt"/>
              <a:buAutoNum type="arabicPeriod"/>
            </a:pPr>
            <a:r>
              <a:rPr lang="it-IT" dirty="0" smtClean="0"/>
              <a:t>Il progetto</a:t>
            </a:r>
          </a:p>
          <a:p>
            <a:pPr marL="457200" indent="-457200">
              <a:buFont typeface="+mj-lt"/>
              <a:buAutoNum type="arabicPeriod"/>
            </a:pPr>
            <a:r>
              <a:rPr lang="it-IT" dirty="0" smtClean="0"/>
              <a:t>Analisi </a:t>
            </a:r>
          </a:p>
          <a:p>
            <a:pPr marL="457200" indent="-457200">
              <a:buFont typeface="+mj-lt"/>
              <a:buAutoNum type="arabicPeriod"/>
            </a:pPr>
            <a:r>
              <a:rPr lang="it-IT" dirty="0" smtClean="0"/>
              <a:t>Progettazione</a:t>
            </a:r>
          </a:p>
          <a:p>
            <a:pPr marL="457200" indent="-457200">
              <a:buFont typeface="+mj-lt"/>
              <a:buAutoNum type="arabicPeriod"/>
            </a:pPr>
            <a:r>
              <a:rPr lang="it-IT" dirty="0" smtClean="0"/>
              <a:t>Codifica</a:t>
            </a:r>
          </a:p>
          <a:p>
            <a:pPr marL="457200" indent="-457200">
              <a:buFont typeface="+mj-lt"/>
              <a:buAutoNum type="arabicPeriod"/>
            </a:pPr>
            <a:r>
              <a:rPr lang="it-IT" dirty="0" smtClean="0"/>
              <a:t>Verifica e Validazione</a:t>
            </a:r>
          </a:p>
          <a:p>
            <a:pPr marL="457200" indent="-457200">
              <a:buFont typeface="+mj-lt"/>
              <a:buAutoNum type="arabicPeriod"/>
            </a:pPr>
            <a:r>
              <a:rPr lang="it-IT" dirty="0" smtClean="0"/>
              <a:t>Resoconto</a:t>
            </a:r>
            <a:endParaRPr lang="it-IT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Davide Trivellato - Realizzazione di un configuratore di arredo in Realtà Aumentata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t>2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7754" y="86562"/>
            <a:ext cx="703579" cy="70800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323384" y="6511543"/>
            <a:ext cx="54707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dirty="0" smtClean="0">
                <a:solidFill>
                  <a:schemeClr val="bg1"/>
                </a:solidFill>
              </a:rPr>
              <a:t>di 15</a:t>
            </a:r>
            <a:endParaRPr lang="it-IT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8836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b="1" dirty="0" smtClean="0"/>
              <a:t>L’azienda</a:t>
            </a:r>
            <a:endParaRPr lang="it-IT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Davide Trivellato - Realizzazione di un configuratore di arredo in Realtà Aumentata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t>3</a:t>
            </a:fld>
            <a:endParaRPr lang="en-US" dirty="0"/>
          </a:p>
        </p:txBody>
      </p:sp>
      <p:sp>
        <p:nvSpPr>
          <p:cNvPr id="6" name="Snip Diagonal Corner Rectangle 5"/>
          <p:cNvSpPr/>
          <p:nvPr/>
        </p:nvSpPr>
        <p:spPr>
          <a:xfrm>
            <a:off x="0" y="115708"/>
            <a:ext cx="3266831" cy="565273"/>
          </a:xfrm>
          <a:prstGeom prst="snip2Diag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smtClean="0"/>
              <a:t>1. Processi Aziendali</a:t>
            </a:r>
            <a:endParaRPr lang="it-IT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822960" y="1845734"/>
            <a:ext cx="4468056" cy="3961097"/>
          </a:xfrm>
        </p:spPr>
        <p:txBody>
          <a:bodyPr>
            <a:normAutofit/>
          </a:bodyPr>
          <a:lstStyle/>
          <a:p>
            <a:r>
              <a:rPr lang="it-IT" sz="2800" b="1" i="1" dirty="0" smtClean="0"/>
              <a:t>Experenti srl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it-IT" sz="2400" dirty="0" smtClean="0"/>
              <a:t>Nasce nel 2012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it-IT" sz="2400" dirty="0" smtClean="0"/>
              <a:t>Nel 2014 apertura di una sede a New York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it-IT" sz="2400" dirty="0" smtClean="0"/>
              <a:t>Formata all’interno da 2 </a:t>
            </a:r>
            <a:r>
              <a:rPr lang="it-IT" sz="2400" i="1" dirty="0" smtClean="0"/>
              <a:t>team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it-IT" sz="2200" i="1" dirty="0" smtClean="0"/>
              <a:t>Team </a:t>
            </a:r>
            <a:r>
              <a:rPr lang="it-IT" sz="2200" dirty="0" smtClean="0"/>
              <a:t>commerciale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it-IT" sz="2200" i="1" dirty="0" smtClean="0"/>
              <a:t>Team </a:t>
            </a:r>
            <a:r>
              <a:rPr lang="it-IT" sz="2200" dirty="0" smtClean="0"/>
              <a:t>tecnico</a:t>
            </a:r>
            <a:endParaRPr lang="it-IT" sz="22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5510" y="1747783"/>
            <a:ext cx="2381250" cy="23812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5590" y="4237406"/>
            <a:ext cx="2690748" cy="2019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3808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b="1" dirty="0" smtClean="0"/>
              <a:t>Metodologia Agile</a:t>
            </a:r>
            <a:endParaRPr lang="it-IT" b="1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4612" y="2180813"/>
            <a:ext cx="5274259" cy="3962080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Davide Trivellato - Realizzazione di un configuratore di arredo in Realtà Aumentata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t>4</a:t>
            </a:fld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375138" y="1908257"/>
            <a:ext cx="3094893" cy="230423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Calibri" panose="020F0502020204030204" pitchFamily="34" charset="0"/>
              <a:buNone/>
            </a:pPr>
            <a:r>
              <a:rPr lang="it-IT" sz="2400" b="1" dirty="0" smtClean="0"/>
              <a:t>PRO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it-IT" dirty="0"/>
              <a:t>Maggiore attenzione ai risultati di </a:t>
            </a:r>
            <a:r>
              <a:rPr lang="it-IT" i="1" dirty="0" smtClean="0"/>
              <a:t>business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it-IT" dirty="0" smtClean="0"/>
              <a:t>Riduzione rischio fallimento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it-IT" dirty="0"/>
              <a:t>Potenziale qualità più alta</a:t>
            </a:r>
            <a:endParaRPr lang="it-IT" dirty="0" smtClean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375139" y="4529384"/>
            <a:ext cx="3369474" cy="177195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Calibri" panose="020F0502020204030204" pitchFamily="34" charset="0"/>
              <a:buNone/>
            </a:pPr>
            <a:r>
              <a:rPr lang="it-IT" sz="2400" b="1" dirty="0" smtClean="0"/>
              <a:t>CONTRO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it-IT" dirty="0" smtClean="0"/>
              <a:t>Scarsa documentazione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it-IT" dirty="0" smtClean="0"/>
              <a:t>Richiesta molta esperienza da parte del </a:t>
            </a:r>
            <a:r>
              <a:rPr lang="it-IT" i="1" dirty="0" smtClean="0"/>
              <a:t>team</a:t>
            </a:r>
          </a:p>
          <a:p>
            <a:pPr>
              <a:buFont typeface="Wingdings" panose="05000000000000000000" pitchFamily="2" charset="2"/>
              <a:buChar char="§"/>
            </a:pPr>
            <a:endParaRPr lang="it-IT" dirty="0" smtClean="0"/>
          </a:p>
        </p:txBody>
      </p:sp>
      <p:sp>
        <p:nvSpPr>
          <p:cNvPr id="9" name="Snip Diagonal Corner Rectangle 8"/>
          <p:cNvSpPr/>
          <p:nvPr/>
        </p:nvSpPr>
        <p:spPr>
          <a:xfrm>
            <a:off x="0" y="115708"/>
            <a:ext cx="3266831" cy="565273"/>
          </a:xfrm>
          <a:prstGeom prst="snip2Diag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smtClean="0"/>
              <a:t>1. Processi Aziendali</a:t>
            </a:r>
            <a:endParaRPr lang="it-IT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7754" y="86562"/>
            <a:ext cx="703579" cy="70800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323384" y="6511543"/>
            <a:ext cx="54707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dirty="0" smtClean="0">
                <a:solidFill>
                  <a:schemeClr val="bg1"/>
                </a:solidFill>
              </a:rPr>
              <a:t>di 15</a:t>
            </a:r>
            <a:endParaRPr lang="it-IT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2443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400" b="1" dirty="0" smtClean="0"/>
              <a:t>Strumenti a supporto dei processi</a:t>
            </a:r>
            <a:endParaRPr lang="it-IT" sz="4400" b="1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086" y="1737361"/>
            <a:ext cx="2628329" cy="1971247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Davide Trivellato - Realizzazione di un configuratore di arredo in Realtà Aumentata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t>5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4604" y="3679976"/>
            <a:ext cx="2055447" cy="1541585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3157415" y="1981174"/>
            <a:ext cx="5702887" cy="148362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Calibri" panose="020F0502020204030204" pitchFamily="34" charset="0"/>
              <a:buNone/>
            </a:pPr>
            <a:r>
              <a:rPr lang="it-IT" sz="2400" b="1" dirty="0" smtClean="0"/>
              <a:t>Unity 3D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it-IT" dirty="0" smtClean="0"/>
              <a:t> Kanban Board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it-IT" dirty="0" smtClean="0"/>
              <a:t> Gestione presenze e richiesta di permessi</a:t>
            </a:r>
            <a:endParaRPr lang="it-IT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822961" y="3651346"/>
            <a:ext cx="5398086" cy="1598846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Calibri" panose="020F0502020204030204" pitchFamily="34" charset="0"/>
              <a:buNone/>
            </a:pPr>
            <a:r>
              <a:rPr lang="it-IT" sz="2400" b="1" dirty="0" smtClean="0"/>
              <a:t>Tortoise SVN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it-IT" dirty="0" smtClean="0"/>
              <a:t> Plugin per Windows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it-IT" dirty="0" smtClean="0"/>
              <a:t> Licenza gratuita</a:t>
            </a:r>
            <a:endParaRPr lang="it-IT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0745" y="5021219"/>
            <a:ext cx="1540604" cy="1164410"/>
          </a:xfrm>
          <a:prstGeom prst="rect">
            <a:avLst/>
          </a:prstGeom>
        </p:spPr>
      </p:pic>
      <p:sp>
        <p:nvSpPr>
          <p:cNvPr id="11" name="Snip Diagonal Corner Rectangle 10"/>
          <p:cNvSpPr/>
          <p:nvPr/>
        </p:nvSpPr>
        <p:spPr>
          <a:xfrm>
            <a:off x="0" y="115708"/>
            <a:ext cx="3266831" cy="565273"/>
          </a:xfrm>
          <a:prstGeom prst="snip2Diag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smtClean="0"/>
              <a:t>1. Processi Aziendali</a:t>
            </a:r>
            <a:endParaRPr lang="it-IT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7754" y="86562"/>
            <a:ext cx="703579" cy="70800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7138" y="3413866"/>
            <a:ext cx="2062449" cy="154842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8323384" y="6511543"/>
            <a:ext cx="54707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dirty="0" smtClean="0">
                <a:solidFill>
                  <a:schemeClr val="bg1"/>
                </a:solidFill>
              </a:rPr>
              <a:t>di 15</a:t>
            </a:r>
            <a:endParaRPr lang="it-IT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3593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914400"/>
            <a:ext cx="7543800" cy="822961"/>
          </a:xfrm>
        </p:spPr>
        <p:txBody>
          <a:bodyPr/>
          <a:lstStyle/>
          <a:p>
            <a:r>
              <a:rPr lang="it-IT" b="1" dirty="0" smtClean="0"/>
              <a:t>Il Progetto</a:t>
            </a:r>
            <a:endParaRPr lang="it-IT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it-IT" b="1" dirty="0" smtClean="0"/>
              <a:t> Obiettivo Minimo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it-IT" dirty="0" smtClean="0"/>
              <a:t>Sviluppare </a:t>
            </a:r>
            <a:r>
              <a:rPr lang="it-IT" dirty="0"/>
              <a:t>almeno un singolo contenuto complesso in realtà aumentata</a:t>
            </a:r>
            <a:endParaRPr lang="it-IT" b="1" dirty="0" smtClean="0"/>
          </a:p>
          <a:p>
            <a:pPr>
              <a:buFont typeface="Wingdings" panose="05000000000000000000" pitchFamily="2" charset="2"/>
              <a:buChar char="§"/>
            </a:pPr>
            <a:r>
              <a:rPr lang="it-IT" dirty="0" smtClean="0"/>
              <a:t> </a:t>
            </a:r>
            <a:r>
              <a:rPr lang="it-IT" b="1" dirty="0" smtClean="0"/>
              <a:t>Obiettivo Massimo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it-IT" dirty="0" smtClean="0"/>
              <a:t>Sviluppare </a:t>
            </a:r>
            <a:r>
              <a:rPr lang="it-IT" dirty="0"/>
              <a:t>un’intera app visore di </a:t>
            </a:r>
            <a:r>
              <a:rPr lang="it-IT" dirty="0" smtClean="0"/>
              <a:t>AR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it-IT" dirty="0" smtClean="0"/>
              <a:t>Contenuti </a:t>
            </a:r>
            <a:r>
              <a:rPr lang="it-IT" dirty="0"/>
              <a:t>semplici e </a:t>
            </a:r>
            <a:r>
              <a:rPr lang="it-IT" dirty="0" smtClean="0"/>
              <a:t>complessi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it-IT" dirty="0" smtClean="0"/>
              <a:t>Grafica e GUI</a:t>
            </a:r>
          </a:p>
          <a:p>
            <a:pPr>
              <a:buFont typeface="Wingdings" panose="05000000000000000000" pitchFamily="2" charset="2"/>
              <a:buChar char="§"/>
            </a:pPr>
            <a:endParaRPr lang="it-IT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Davide Trivellato - Realizzazione di un configuratore di arredo in Realtà Aumentata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t>6</a:t>
            </a:fld>
            <a:endParaRPr lang="en-US" dirty="0"/>
          </a:p>
        </p:txBody>
      </p:sp>
      <p:sp>
        <p:nvSpPr>
          <p:cNvPr id="8" name="Snip Diagonal Corner Rectangle 7"/>
          <p:cNvSpPr/>
          <p:nvPr/>
        </p:nvSpPr>
        <p:spPr>
          <a:xfrm>
            <a:off x="0" y="115708"/>
            <a:ext cx="3266831" cy="565273"/>
          </a:xfrm>
          <a:prstGeom prst="snip2Diag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smtClean="0"/>
              <a:t>2. Il Progetto</a:t>
            </a:r>
            <a:endParaRPr lang="it-IT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7754" y="86562"/>
            <a:ext cx="703579" cy="70800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03385" y="5792801"/>
            <a:ext cx="2563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/>
              <a:t>Accettazione materiali</a:t>
            </a:r>
            <a:endParaRPr lang="it-IT" dirty="0"/>
          </a:p>
        </p:txBody>
      </p:sp>
      <p:sp>
        <p:nvSpPr>
          <p:cNvPr id="5" name="TextBox 4"/>
          <p:cNvSpPr txBox="1"/>
          <p:nvPr/>
        </p:nvSpPr>
        <p:spPr>
          <a:xfrm>
            <a:off x="5978769" y="5792801"/>
            <a:ext cx="2758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/>
              <a:t>Consegna della beta</a:t>
            </a:r>
            <a:endParaRPr lang="it-IT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4141" y="4256144"/>
            <a:ext cx="1663212" cy="16129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590" y="4134338"/>
            <a:ext cx="2620588" cy="1734756"/>
          </a:xfrm>
          <a:prstGeom prst="rect">
            <a:avLst/>
          </a:prstGeom>
        </p:spPr>
      </p:pic>
      <p:sp>
        <p:nvSpPr>
          <p:cNvPr id="13" name="Striped Right Arrow 12"/>
          <p:cNvSpPr/>
          <p:nvPr/>
        </p:nvSpPr>
        <p:spPr>
          <a:xfrm>
            <a:off x="3823781" y="4415649"/>
            <a:ext cx="1590731" cy="1385536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TextBox 13"/>
          <p:cNvSpPr txBox="1"/>
          <p:nvPr/>
        </p:nvSpPr>
        <p:spPr>
          <a:xfrm>
            <a:off x="8323384" y="6511543"/>
            <a:ext cx="54707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dirty="0" smtClean="0">
                <a:solidFill>
                  <a:schemeClr val="bg1"/>
                </a:solidFill>
              </a:rPr>
              <a:t>di 15</a:t>
            </a:r>
            <a:endParaRPr lang="it-IT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1714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b="1" dirty="0" smtClean="0"/>
              <a:t>Il Cliente</a:t>
            </a:r>
            <a:endParaRPr lang="it-IT" b="1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9260" y="1807700"/>
            <a:ext cx="2857500" cy="1905000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61" y="4003219"/>
            <a:ext cx="3249074" cy="2166049"/>
          </a:xfrm>
          <a:prstGeom prst="rect">
            <a:avLst/>
          </a:prstGeom>
        </p:spPr>
      </p:pic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Davide Trivellato - Realizzazione di un configuratore di arredo in Realtà Aumentata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t>7</a:t>
            </a:fld>
            <a:endParaRPr lang="en-US" dirty="0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822960" y="2027879"/>
            <a:ext cx="4569656" cy="1684822"/>
          </a:xfrm>
          <a:prstGeom prst="rect">
            <a:avLst/>
          </a:prstGeom>
        </p:spPr>
        <p:txBody>
          <a:bodyPr vert="horz" lIns="0" tIns="45720" rIns="0" bIns="45720" rtlCol="0">
            <a:normAutofit fontScale="92500" lnSpcReduction="1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400" b="1" dirty="0" smtClean="0"/>
              <a:t>Chi è?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it-IT" dirty="0" smtClean="0"/>
              <a:t>Il </a:t>
            </a:r>
            <a:r>
              <a:rPr lang="it-IT" dirty="0"/>
              <a:t>più grande distributore di prodotti in legno in Italia</a:t>
            </a:r>
            <a:r>
              <a:rPr lang="it-IT" b="1" dirty="0" smtClean="0"/>
              <a:t>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it-IT" b="1" dirty="0"/>
              <a:t> </a:t>
            </a:r>
            <a:r>
              <a:rPr lang="it-IT" dirty="0" smtClean="0"/>
              <a:t>Opera </a:t>
            </a:r>
            <a:r>
              <a:rPr lang="it-IT" dirty="0"/>
              <a:t>nel mercato italiano e internazionale dal </a:t>
            </a:r>
            <a:r>
              <a:rPr lang="it-IT" dirty="0" smtClean="0"/>
              <a:t>1919</a:t>
            </a:r>
            <a:endParaRPr lang="it-IT" dirty="0"/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4304713" y="4003218"/>
            <a:ext cx="4104650" cy="216605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400" b="1" dirty="0" smtClean="0"/>
              <a:t>Scopo del progetto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it-IT" dirty="0" smtClean="0"/>
              <a:t> Fattore WOW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it-IT" dirty="0" smtClean="0"/>
              <a:t> Pubblicità</a:t>
            </a:r>
            <a:endParaRPr lang="it-IT" b="1" dirty="0" smtClean="0"/>
          </a:p>
          <a:p>
            <a:pPr>
              <a:buFont typeface="Wingdings" panose="05000000000000000000" pitchFamily="2" charset="2"/>
              <a:buChar char="§"/>
            </a:pPr>
            <a:r>
              <a:rPr lang="it-IT" b="1" dirty="0"/>
              <a:t> </a:t>
            </a:r>
            <a:r>
              <a:rPr lang="it-IT" dirty="0" smtClean="0"/>
              <a:t>Strumento a supporto del cliente</a:t>
            </a:r>
            <a:endParaRPr lang="it-IT" dirty="0"/>
          </a:p>
        </p:txBody>
      </p:sp>
      <p:sp>
        <p:nvSpPr>
          <p:cNvPr id="10" name="Snip Diagonal Corner Rectangle 9"/>
          <p:cNvSpPr/>
          <p:nvPr/>
        </p:nvSpPr>
        <p:spPr>
          <a:xfrm>
            <a:off x="0" y="115708"/>
            <a:ext cx="3266831" cy="565273"/>
          </a:xfrm>
          <a:prstGeom prst="snip2Diag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smtClean="0"/>
              <a:t>2. Il Progetto</a:t>
            </a:r>
            <a:endParaRPr lang="it-IT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7754" y="86562"/>
            <a:ext cx="703579" cy="708004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8323384" y="6511543"/>
            <a:ext cx="54707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dirty="0" smtClean="0">
                <a:solidFill>
                  <a:schemeClr val="bg1"/>
                </a:solidFill>
              </a:rPr>
              <a:t>di 15</a:t>
            </a:r>
            <a:endParaRPr lang="it-IT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3020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b="1" dirty="0" smtClean="0"/>
              <a:t>Requisiti</a:t>
            </a:r>
            <a:endParaRPr lang="it-IT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Davide Trivellato - Realizzazione di un configuratore di arredo in Realtà Aumentata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t>8</a:t>
            </a:fld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2764639" y="1968760"/>
            <a:ext cx="2846807" cy="428354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400" b="1" u="sng" dirty="0" smtClean="0"/>
              <a:t>Obbligatori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it-IT" dirty="0" smtClean="0"/>
              <a:t> Configuratore</a:t>
            </a:r>
            <a:endParaRPr lang="it-IT" b="1" dirty="0" smtClean="0"/>
          </a:p>
          <a:p>
            <a:pPr>
              <a:buFont typeface="Wingdings" panose="05000000000000000000" pitchFamily="2" charset="2"/>
              <a:buChar char="§"/>
            </a:pPr>
            <a:r>
              <a:rPr lang="it-IT" b="1" dirty="0"/>
              <a:t> </a:t>
            </a:r>
            <a:r>
              <a:rPr lang="it-IT" dirty="0" smtClean="0"/>
              <a:t>Presentazione iniziale in AR (Avatar)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it-IT" dirty="0" smtClean="0"/>
              <a:t> Presentazione categorie (Avatar)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it-IT" dirty="0" smtClean="0"/>
              <a:t> Tutorial iniziale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it-IT" dirty="0" smtClean="0"/>
              <a:t>Pinch-To-Scale prodotti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it-IT" dirty="0" smtClean="0"/>
              <a:t>Inserimento 30 prodotti</a:t>
            </a:r>
          </a:p>
          <a:p>
            <a:pPr>
              <a:buFont typeface="Wingdings" panose="05000000000000000000" pitchFamily="2" charset="2"/>
              <a:buChar char="§"/>
            </a:pPr>
            <a:endParaRPr lang="it-IT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5900615" y="1968760"/>
            <a:ext cx="2846807" cy="428354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400" b="1" u="sng" dirty="0" smtClean="0"/>
              <a:t>Desiderabili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it-IT" dirty="0" smtClean="0"/>
              <a:t> Inserimento ulteriori 21 prodotti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it-IT" dirty="0"/>
              <a:t> </a:t>
            </a:r>
            <a:r>
              <a:rPr lang="it-IT" dirty="0" smtClean="0"/>
              <a:t>Shader speculare su texture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it-IT" dirty="0" smtClean="0"/>
              <a:t> Follow di testa e occhi dell’Avatar</a:t>
            </a:r>
            <a:endParaRPr lang="it-IT" dirty="0"/>
          </a:p>
        </p:txBody>
      </p:sp>
      <p:sp>
        <p:nvSpPr>
          <p:cNvPr id="9" name="Snip Diagonal Corner Rectangle 8"/>
          <p:cNvSpPr/>
          <p:nvPr/>
        </p:nvSpPr>
        <p:spPr>
          <a:xfrm>
            <a:off x="0" y="115708"/>
            <a:ext cx="3266831" cy="565273"/>
          </a:xfrm>
          <a:prstGeom prst="snip2Diag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smtClean="0"/>
              <a:t>3. Analisi</a:t>
            </a:r>
            <a:endParaRPr lang="it-IT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7754" y="86562"/>
            <a:ext cx="703579" cy="708004"/>
          </a:xfrm>
          <a:prstGeom prst="rect">
            <a:avLst/>
          </a:prstGeom>
        </p:spPr>
      </p:pic>
      <p:pic>
        <p:nvPicPr>
          <p:cNvPr id="11" name="Content Placeholder 10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07371"/>
            <a:ext cx="2592284" cy="4022725"/>
          </a:xfrm>
        </p:spPr>
      </p:pic>
      <p:sp>
        <p:nvSpPr>
          <p:cNvPr id="12" name="TextBox 11"/>
          <p:cNvSpPr txBox="1"/>
          <p:nvPr/>
        </p:nvSpPr>
        <p:spPr>
          <a:xfrm>
            <a:off x="8323384" y="6511543"/>
            <a:ext cx="54707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dirty="0" smtClean="0">
                <a:solidFill>
                  <a:schemeClr val="bg1"/>
                </a:solidFill>
              </a:rPr>
              <a:t>di 15</a:t>
            </a:r>
            <a:endParaRPr lang="it-IT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5872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b="1" dirty="0" smtClean="0"/>
              <a:t>Strumenti e Tecnologie</a:t>
            </a:r>
            <a:endParaRPr lang="it-IT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Davide Trivellato - Realizzazione di un configuratore di arredo in Realtà Aumentata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t>9</a:t>
            </a:fld>
            <a:endParaRPr lang="en-US" dirty="0"/>
          </a:p>
        </p:txBody>
      </p:sp>
      <p:sp>
        <p:nvSpPr>
          <p:cNvPr id="6" name="Content Placeholder 2"/>
          <p:cNvSpPr txBox="1">
            <a:spLocks noGrp="1"/>
          </p:cNvSpPr>
          <p:nvPr>
            <p:ph idx="1"/>
          </p:nvPr>
        </p:nvSpPr>
        <p:spPr>
          <a:xfrm>
            <a:off x="822960" y="1908257"/>
            <a:ext cx="5702887" cy="2162014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400" b="1" dirty="0" smtClean="0"/>
              <a:t>Unity 3D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it-IT" dirty="0" smtClean="0"/>
              <a:t>Cross-Platform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it-IT" dirty="0" smtClean="0"/>
              <a:t>Migliore </a:t>
            </a:r>
            <a:r>
              <a:rPr lang="it-IT" i="1" dirty="0" smtClean="0"/>
              <a:t>engine </a:t>
            </a:r>
            <a:r>
              <a:rPr lang="it-IT" dirty="0" smtClean="0"/>
              <a:t>per lo sviluppo di app mobile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it-IT" dirty="0" smtClean="0"/>
              <a:t>Licenza gratuita e licenza Pro</a:t>
            </a:r>
            <a:endParaRPr lang="it-IT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822959" y="4230857"/>
            <a:ext cx="5702887" cy="2068343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400" b="1" dirty="0" smtClean="0"/>
              <a:t>Vuforia SDK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it-IT" dirty="0" smtClean="0"/>
              <a:t>Riconoscimento immagini tramite fotocamera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it-IT" dirty="0" smtClean="0"/>
              <a:t>Tracking fino a 5 target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it-IT" dirty="0" smtClean="0"/>
              <a:t>Plugin per Unity 3D</a:t>
            </a:r>
            <a:endParaRPr lang="it-IT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846" y="2387616"/>
            <a:ext cx="2139191" cy="120329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846" y="4549686"/>
            <a:ext cx="2139191" cy="904177"/>
          </a:xfrm>
          <a:prstGeom prst="rect">
            <a:avLst/>
          </a:prstGeom>
        </p:spPr>
      </p:pic>
      <p:sp>
        <p:nvSpPr>
          <p:cNvPr id="11" name="Snip Diagonal Corner Rectangle 10"/>
          <p:cNvSpPr/>
          <p:nvPr/>
        </p:nvSpPr>
        <p:spPr>
          <a:xfrm>
            <a:off x="0" y="115708"/>
            <a:ext cx="3266831" cy="565273"/>
          </a:xfrm>
          <a:prstGeom prst="snip2Diag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smtClean="0"/>
              <a:t>3. Analisi</a:t>
            </a:r>
            <a:endParaRPr lang="it-IT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7754" y="86562"/>
            <a:ext cx="703579" cy="70800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323384" y="6511543"/>
            <a:ext cx="54707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dirty="0" smtClean="0">
                <a:solidFill>
                  <a:schemeClr val="bg1"/>
                </a:solidFill>
              </a:rPr>
              <a:t>di 15</a:t>
            </a:r>
            <a:endParaRPr lang="it-IT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8086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TM02892315[[fn=Wisp]]</Template>
  <TotalTime>616</TotalTime>
  <Words>734</Words>
  <Application>Microsoft Office PowerPoint</Application>
  <PresentationFormat>On-screen Show (4:3)</PresentationFormat>
  <Paragraphs>192</Paragraphs>
  <Slides>15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Calibri</vt:lpstr>
      <vt:lpstr>Calibri Light</vt:lpstr>
      <vt:lpstr>Wingdings</vt:lpstr>
      <vt:lpstr>Retrospect</vt:lpstr>
      <vt:lpstr>Realizzazione di un configuratore di arredo in Realtà Aumentata</vt:lpstr>
      <vt:lpstr>Indice dei contenuti</vt:lpstr>
      <vt:lpstr>L’azienda</vt:lpstr>
      <vt:lpstr>Metodologia Agile</vt:lpstr>
      <vt:lpstr>Strumenti a supporto dei processi</vt:lpstr>
      <vt:lpstr>Il Progetto</vt:lpstr>
      <vt:lpstr>Il Cliente</vt:lpstr>
      <vt:lpstr>Requisiti</vt:lpstr>
      <vt:lpstr>Strumenti e Tecnologie</vt:lpstr>
      <vt:lpstr>Architettura generale</vt:lpstr>
      <vt:lpstr>Implementazione</vt:lpstr>
      <vt:lpstr>Avatar (Arte)</vt:lpstr>
      <vt:lpstr>Analisi statica e dinamica</vt:lpstr>
      <vt:lpstr>Soddisfacimento Obiettivi</vt:lpstr>
      <vt:lpstr>Dettaglio ore di lavoro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Realizzazione di un configuratore di arredo in Realtà Aumentata</dc:title>
  <dc:creator>Davide Trivellato</dc:creator>
  <cp:lastModifiedBy>Davide Trivellato</cp:lastModifiedBy>
  <cp:revision>46</cp:revision>
  <dcterms:created xsi:type="dcterms:W3CDTF">2015-09-27T10:26:29Z</dcterms:created>
  <dcterms:modified xsi:type="dcterms:W3CDTF">2015-09-30T14:54:57Z</dcterms:modified>
</cp:coreProperties>
</file>